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906000" cy="6858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84" y="576"/>
      </p:cViewPr>
      <p:guideLst>
        <p:guide orient="horz" pos="2160"/>
        <p:guide pos="384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1" cy="494656"/>
          </a:xfrm>
          <a:prstGeom prst="rect">
            <a:avLst/>
          </a:prstGeom>
        </p:spPr>
        <p:txBody>
          <a:bodyPr vert="horz" lIns="90324" tIns="45162" rIns="90324" bIns="451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2"/>
            <a:ext cx="2918831" cy="494656"/>
          </a:xfrm>
          <a:prstGeom prst="rect">
            <a:avLst/>
          </a:prstGeom>
        </p:spPr>
        <p:txBody>
          <a:bodyPr vert="horz" lIns="90324" tIns="45162" rIns="90324" bIns="45162" rtlCol="0"/>
          <a:lstStyle>
            <a:lvl1pPr algn="r">
              <a:defRPr sz="1200"/>
            </a:lvl1pPr>
          </a:lstStyle>
          <a:p>
            <a:fld id="{B16AA48B-46D5-4533-A127-D364864DAC3E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233488"/>
            <a:ext cx="48117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24" tIns="45162" rIns="90324" bIns="4516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9642"/>
            <a:ext cx="5388610" cy="3886356"/>
          </a:xfrm>
          <a:prstGeom prst="rect">
            <a:avLst/>
          </a:prstGeom>
        </p:spPr>
        <p:txBody>
          <a:bodyPr vert="horz" lIns="90324" tIns="45162" rIns="90324" bIns="4516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4836"/>
            <a:ext cx="2918831" cy="494656"/>
          </a:xfrm>
          <a:prstGeom prst="rect">
            <a:avLst/>
          </a:prstGeom>
        </p:spPr>
        <p:txBody>
          <a:bodyPr vert="horz" lIns="90324" tIns="45162" rIns="90324" bIns="451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4836"/>
            <a:ext cx="2918831" cy="494656"/>
          </a:xfrm>
          <a:prstGeom prst="rect">
            <a:avLst/>
          </a:prstGeom>
        </p:spPr>
        <p:txBody>
          <a:bodyPr vert="horz" lIns="90324" tIns="45162" rIns="90324" bIns="45162" rtlCol="0" anchor="b"/>
          <a:lstStyle>
            <a:lvl1pPr algn="r">
              <a:defRPr sz="1200"/>
            </a:lvl1pPr>
          </a:lstStyle>
          <a:p>
            <a:fld id="{E54F5897-4761-4751-B4DE-B67BAA4EA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322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8C4E4-CDE5-4729-8F12-E2A473AC9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6AE7D1-CCA5-4550-B93D-C0FDA18EE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196D28-88F1-4BC8-9DDC-4B0E0ADD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1377-07FA-4B78-B416-65D1BA89E9D0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7723CB-E395-4E03-BF87-9727341FB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9F3272-899D-43CE-BA3A-8C28AE3A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437E-6C9E-4385-BF34-ED7E607DB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86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2EC39E-7C2B-4915-B1CF-DBA5DEF69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6F1AC5-2650-4A21-8A99-96905D4C9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4AC45F-07A8-4CC7-A417-FD237FEB5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1377-07FA-4B78-B416-65D1BA89E9D0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1831C6-A0C1-4B94-A291-3FDDC329B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CFE1B6-6C75-4E30-9C00-F37E11E5B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437E-6C9E-4385-BF34-ED7E607DB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20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7E6FA3E-AE4E-4C11-B80C-F8100A999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B2DF4B-8ED1-4249-9EDB-13742F0F9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9B26A6-819F-49AE-AAB6-1C29151F4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1377-07FA-4B78-B416-65D1BA89E9D0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2595A7-6E23-4F04-87F4-38C8C1928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7D7D07-10CC-44B6-8343-FDE0D181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437E-6C9E-4385-BF34-ED7E607DB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29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971C76-BED4-429E-B2C4-C6EB3B5F8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44F5B8-DB23-49A6-BBFC-02EDB1646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6EB939-489D-45AA-95C5-718BB79C8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1377-07FA-4B78-B416-65D1BA89E9D0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63AB4A-F880-4734-B4C5-17F88AEC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368335-658B-459D-97DB-053686477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437E-6C9E-4385-BF34-ED7E607DB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2DEB59-FDE2-4BAA-9DA0-6A2986C65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D093B2-136F-4019-8C28-AB8F24797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DEC96E-E858-431C-9C70-8652030C3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1377-07FA-4B78-B416-65D1BA89E9D0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414F82-F990-46BE-97AF-DD6616EF7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D0EFA1-962E-49E9-B5B0-4D56DDCA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437E-6C9E-4385-BF34-ED7E607DB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34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552428-1387-4293-9E95-7736DB180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F675C7-4CE4-4AB1-BF5D-6AFF3AC117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1E233E-7565-4698-8F11-1CC4EC8A1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5D7B00-81AE-417B-94DA-F14934250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1377-07FA-4B78-B416-65D1BA89E9D0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44E851-7C80-47F1-B6A2-5C869CEAA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212796-74FB-4027-9FC9-869FBC6B6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437E-6C9E-4385-BF34-ED7E607DB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47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438C07-C9D8-4995-AEAD-A3D367BA1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365128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D012FD-3DEB-468A-9D1D-1499D4F65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AD61C7-F643-448E-AFBD-B95C0F38C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BD0E8FD-0C19-49A1-B52C-69665D398A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541385D-8C66-4EE9-A58D-3530CE5D00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E589889-044E-4F76-9905-4932A6645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1377-07FA-4B78-B416-65D1BA89E9D0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EF5B2B-60E6-4A86-9534-FAB44CCC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93312B2-B5BB-4D67-93DB-1429C76B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437E-6C9E-4385-BF34-ED7E607DB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35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B524F6-1487-4559-8DD5-1398F33B9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C217747-BB21-475C-9517-0325C576E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1377-07FA-4B78-B416-65D1BA89E9D0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9783EF8-5C70-44E1-AF0C-F94A636A9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A56E522-2623-4107-92BE-3C241FD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437E-6C9E-4385-BF34-ED7E607DB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75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75363F8-F859-4A01-9068-2FF68B90E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1377-07FA-4B78-B416-65D1BA89E9D0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9521FE9-AFD4-40F1-A415-E1AF9F823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D4778DD-72B5-402C-9EA9-0614591B4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437E-6C9E-4385-BF34-ED7E607DB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23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B72C12-94B5-470B-9B4A-A53FFE0BE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B52888-F6F6-46C3-ABDD-EFFC434F8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D56DA3-E89B-47E9-945D-753929B34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B54BE8-ADD9-4A68-8D1F-1FF78677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1377-07FA-4B78-B416-65D1BA89E9D0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0BAE09-D278-47C6-ADD9-E5BF113F8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95BD97-1EA3-4C46-B43A-F051DD88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437E-6C9E-4385-BF34-ED7E607DB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9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89FB64-C33F-4E56-A4B9-F9BFEE4FC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A095055-FDDC-4789-BF55-7A27B0BBC8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E18AE74-172B-4F84-A1A1-98F86AB19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B18BDF-A9CE-4BA2-9072-72C194C44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1377-07FA-4B78-B416-65D1BA89E9D0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D7A443-4F18-43B9-A0FB-DCAB3BB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083076-4544-425F-AEE2-180323756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437E-6C9E-4385-BF34-ED7E607DB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84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857E847-F335-4931-A213-C2DBBB915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BEF77A-E8AB-4A82-AAA1-93F2DA3E2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580D95-38FF-4F26-BBBE-F8C0429B3C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C1377-07FA-4B78-B416-65D1BA89E9D0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5D7236-4928-4181-8317-05132BFAC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8D306B-239A-411E-B6A1-474110756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2437E-6C9E-4385-BF34-ED7E607DB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40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ifuku.og.kinu1986@fc.jwu.ac.jp" TargetMode="External"/><Relationship Id="rId2" Type="http://schemas.openxmlformats.org/officeDocument/2006/relationships/hyperlink" Target="http://jwukinunokai.jp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332B2230-389B-4972-8E72-68FA9A432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951" y="193217"/>
            <a:ext cx="9038969" cy="793149"/>
          </a:xfrm>
          <a:solidFill>
            <a:schemeClr val="accent2">
              <a:lumMod val="40000"/>
              <a:lumOff val="60000"/>
            </a:schemeClr>
          </a:solidFill>
          <a:ln cmpd="thickThin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lIns="36000" bIns="36000" anchor="ctr" anchorCtr="1">
            <a:normAutofit fontScale="25000" lnSpcReduction="20000"/>
          </a:bodyPr>
          <a:lstStyle/>
          <a:p>
            <a:pPr algn="l"/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l">
              <a:lnSpc>
                <a:spcPts val="2000"/>
              </a:lnSpc>
            </a:pPr>
            <a:r>
              <a:rPr kumimoji="1" lang="ja-JP" altLang="en-US" sz="8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衣の会会報　①被服学科生がデザインする「新ロゴ」募集</a:t>
            </a:r>
            <a:r>
              <a:rPr lang="ja-JP" altLang="en-US" sz="8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！</a:t>
            </a:r>
            <a:endParaRPr lang="en-US" altLang="ja-JP" sz="8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l">
              <a:lnSpc>
                <a:spcPts val="2000"/>
              </a:lnSpc>
            </a:pPr>
            <a:r>
              <a:rPr lang="ja-JP" altLang="en-US" sz="8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②「学生のページ作成者募集」にエントリーしよう！</a:t>
            </a:r>
          </a:p>
          <a:p>
            <a:pPr algn="l"/>
            <a:endParaRPr kumimoji="1"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A396CB-7D43-4D72-A923-BB146D2B5C16}"/>
              </a:ext>
            </a:extLst>
          </p:cNvPr>
          <p:cNvSpPr txBox="1"/>
          <p:nvPr/>
        </p:nvSpPr>
        <p:spPr>
          <a:xfrm>
            <a:off x="369950" y="942990"/>
            <a:ext cx="9227054" cy="571306"/>
          </a:xfrm>
          <a:prstGeom prst="rect">
            <a:avLst/>
          </a:prstGeom>
          <a:noFill/>
          <a:ln w="22225" cmpd="sng">
            <a:noFill/>
            <a:prstDash val="solid"/>
          </a:ln>
          <a:effectLst/>
        </p:spPr>
        <p:txBody>
          <a:bodyPr wrap="square" lIns="72000" tIns="108000" rIns="72000" bIns="72000" rtlCol="0">
            <a:noAutofit/>
          </a:bodyPr>
          <a:lstStyle/>
          <a:p>
            <a:pPr marL="457200" lvl="2" indent="-457200" algn="ctr">
              <a:spcBef>
                <a:spcPts val="300"/>
              </a:spcBef>
            </a:pPr>
            <a:r>
              <a:rPr lang="ja-JP" altLang="en-US" sz="13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被服学科の学生から、衣の会会報「新ロゴ」と「学生のページ作成者」を募集</a:t>
            </a:r>
            <a:r>
              <a:rPr lang="ja-JP" altLang="en-US" sz="1400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ふるってご応募ください。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 indent="-914400">
              <a:lnSpc>
                <a:spcPts val="1300"/>
              </a:lnSpc>
              <a:spcBef>
                <a:spcPts val="300"/>
              </a:spcBef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*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衣の会は、被服学科の卒業生を中心に、教員、学生の協力で運営・活動しています。詳しくは衣の会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を参照　</a:t>
            </a:r>
            <a:r>
              <a:rPr lang="en-US" altLang="ja-JP" sz="1200" dirty="0">
                <a:solidFill>
                  <a:srgbClr val="4472C4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http://jwukinunokai.jp/</a:t>
            </a:r>
            <a:endParaRPr lang="en-US" altLang="ja-JP" sz="12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>
              <a:spcBef>
                <a:spcPts val="300"/>
              </a:spcBef>
            </a:pPr>
            <a:endParaRPr lang="en-US" altLang="ja-JP" sz="13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>
              <a:spcBef>
                <a:spcPts val="300"/>
              </a:spcBef>
            </a:pPr>
            <a:endParaRPr lang="en-US" altLang="ja-JP" sz="13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AutoShape 28">
            <a:extLst>
              <a:ext uri="{FF2B5EF4-FFF2-40B4-BE49-F238E27FC236}">
                <a16:creationId xmlns:a16="http://schemas.microsoft.com/office/drawing/2014/main" id="{657F2D2B-2259-4DAA-9ADC-9C5FF2E32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987" y="1520808"/>
            <a:ext cx="2908933" cy="2378352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 algn="ctr">
            <a:noFill/>
            <a:round/>
            <a:headEnd/>
            <a:tailEnd/>
          </a:ln>
          <a:effectLst>
            <a:prstShdw prst="shdw17" dist="17961" dir="2700000">
              <a:srgbClr val="CCFF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0" lvl="2">
              <a:spcBef>
                <a:spcPts val="300"/>
              </a:spcBef>
            </a:pPr>
            <a:r>
              <a:rPr lang="ja-JP" altLang="en-US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賞　　金</a:t>
            </a:r>
            <a:r>
              <a:rPr lang="ja-JP" altLang="en-US" sz="15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5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>
              <a:spcBef>
                <a:spcPts val="300"/>
              </a:spcBef>
            </a:pPr>
            <a:r>
              <a:rPr lang="ja-JP" altLang="en-US" sz="15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☆優秀賞（採用作品）</a:t>
            </a:r>
            <a:r>
              <a:rPr lang="en-US" altLang="ja-JP" sz="15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5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万円</a:t>
            </a:r>
            <a:endParaRPr lang="en-US" altLang="ja-JP" sz="15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>
              <a:spcBef>
                <a:spcPts val="300"/>
              </a:spcBef>
            </a:pPr>
            <a:r>
              <a:rPr lang="ja-JP" altLang="en-US" sz="15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☆佳作</a:t>
            </a:r>
            <a:r>
              <a:rPr lang="en-US" altLang="ja-JP" sz="15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</a:t>
            </a:r>
            <a:r>
              <a:rPr lang="ja-JP" altLang="en-US" sz="15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作品）各</a:t>
            </a:r>
            <a:r>
              <a:rPr lang="en-US" altLang="ja-JP" sz="15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5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endParaRPr lang="en-US" altLang="ja-JP" sz="15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 algn="ctr">
              <a:spcBef>
                <a:spcPts val="300"/>
              </a:spcBef>
            </a:pPr>
            <a:r>
              <a:rPr lang="ja-JP" altLang="en-US" sz="15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締め切り</a:t>
            </a:r>
            <a:r>
              <a:rPr lang="en-US" altLang="ja-JP" sz="15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</a:p>
          <a:p>
            <a:pPr marL="0" lvl="2" algn="ctr">
              <a:spcBef>
                <a:spcPts val="300"/>
              </a:spcBef>
            </a:pPr>
            <a:r>
              <a:rPr lang="en-US" altLang="ja-JP" sz="15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5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5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5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5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500" b="1" kern="1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日（火）</a:t>
            </a:r>
            <a:endParaRPr lang="en-US" altLang="ja-JP" sz="15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 algn="ctr">
              <a:spcBef>
                <a:spcPts val="300"/>
              </a:spcBef>
            </a:pPr>
            <a:endParaRPr lang="en-US" altLang="ja-JP" sz="1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35F541D-9228-44B4-B35C-9EFCF75B818E}"/>
              </a:ext>
            </a:extLst>
          </p:cNvPr>
          <p:cNvSpPr txBox="1"/>
          <p:nvPr/>
        </p:nvSpPr>
        <p:spPr>
          <a:xfrm>
            <a:off x="369950" y="1520807"/>
            <a:ext cx="5995989" cy="2369435"/>
          </a:xfrm>
          <a:prstGeom prst="rect">
            <a:avLst/>
          </a:prstGeom>
          <a:solidFill>
            <a:schemeClr val="bg1"/>
          </a:solidFill>
          <a:ln w="22225" cmpd="sng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108000" rIns="72000" bIns="72000" rtlCol="0">
            <a:noAutofit/>
          </a:bodyPr>
          <a:lstStyle/>
          <a:p>
            <a:pPr marL="0" lvl="1">
              <a:lnSpc>
                <a:spcPts val="2500"/>
              </a:lnSpc>
              <a:spcBef>
                <a:spcPts val="300"/>
              </a:spcBef>
            </a:pPr>
            <a:r>
              <a:rPr lang="ja-JP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①新ロゴ募集要項</a:t>
            </a:r>
            <a:endParaRPr lang="en-US" altLang="ja-JP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1">
              <a:lnSpc>
                <a:spcPts val="1500"/>
              </a:lnSpc>
              <a:spcBef>
                <a:spcPts val="300"/>
              </a:spcBef>
            </a:pP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「衣の会」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en-US" altLang="ja-JP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No.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「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日本女子大学家政学部被服学科」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を入れ、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イラスト、デザインなど自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1">
              <a:lnSpc>
                <a:spcPts val="1500"/>
              </a:lnSpc>
              <a:spcBef>
                <a:spcPts val="300"/>
              </a:spcBef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由創作。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被服学科の学生、教員、卒業生の</a:t>
            </a:r>
            <a:r>
              <a:rPr lang="ja-JP" altLang="en-US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繋がりをイメージするロゴを提案してください。</a:t>
            </a:r>
            <a:endParaRPr lang="en-US" altLang="ja-JP" sz="12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1">
              <a:lnSpc>
                <a:spcPts val="1500"/>
              </a:lnSpc>
              <a:spcBef>
                <a:spcPts val="300"/>
              </a:spcBef>
            </a:pPr>
            <a:r>
              <a:rPr lang="ja-JP" altLang="en-US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個人、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グループ又は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複数応募も可）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1">
              <a:lnSpc>
                <a:spcPts val="1500"/>
              </a:lnSpc>
              <a:spcBef>
                <a:spcPts val="300"/>
              </a:spcBef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ロゴは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㎝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×12cm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なので、縦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横＝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1:3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位の比率の長方形に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1">
              <a:lnSpc>
                <a:spcPts val="1500"/>
              </a:lnSpc>
              <a:spcBef>
                <a:spcPts val="300"/>
              </a:spcBef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入るデザインにしてください。会報は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A4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サイズ、カラー印刷です。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1">
              <a:lnSpc>
                <a:spcPts val="1500"/>
              </a:lnSpc>
              <a:spcBef>
                <a:spcPts val="300"/>
              </a:spcBef>
            </a:pP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>
              <a:lnSpc>
                <a:spcPts val="1500"/>
              </a:lnSpc>
              <a:spcBef>
                <a:spcPts val="300"/>
              </a:spcBef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</a:t>
            </a:r>
            <a:r>
              <a:rPr lang="ja-JP" altLang="en-US" sz="13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デザインをプリントアウトし、「衣の会新ロゴ」と明記、被服学科中央研究室前の応</a:t>
            </a:r>
            <a:endParaRPr lang="en-US" altLang="ja-JP" sz="13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>
              <a:lnSpc>
                <a:spcPts val="1500"/>
              </a:lnSpc>
              <a:spcBef>
                <a:spcPts val="300"/>
              </a:spcBef>
            </a:pPr>
            <a:r>
              <a:rPr lang="ja-JP" altLang="en-US" sz="13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募専用ボックスに投函。あるいは、デザインを“</a:t>
            </a:r>
            <a:r>
              <a:rPr lang="en-US" altLang="ja-JP" sz="13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JPG</a:t>
            </a:r>
            <a:r>
              <a:rPr lang="ja-JP" altLang="en-US" sz="13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“で添付し、下記メールに送信。</a:t>
            </a:r>
            <a:endParaRPr lang="en-US" altLang="ja-JP" sz="13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>
              <a:spcBef>
                <a:spcPts val="300"/>
              </a:spcBef>
            </a:pP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algn="ctr" fontAlgn="ctr">
              <a:spcBef>
                <a:spcPct val="0"/>
              </a:spcBef>
              <a:spcAft>
                <a:spcPct val="25000"/>
              </a:spcAft>
              <a:defRPr/>
            </a:pPr>
            <a:endParaRPr lang="en-US" altLang="ja-JP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algn="ctr" fontAlgn="ctr">
              <a:spcBef>
                <a:spcPct val="0"/>
              </a:spcBef>
              <a:spcAft>
                <a:spcPct val="25000"/>
              </a:spcAft>
              <a:defRPr/>
            </a:pPr>
            <a:endParaRPr lang="en-US" altLang="ja-JP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AutoShape 28">
            <a:extLst>
              <a:ext uri="{FF2B5EF4-FFF2-40B4-BE49-F238E27FC236}">
                <a16:creationId xmlns:a16="http://schemas.microsoft.com/office/drawing/2014/main" id="{657F2D2B-2259-4DAA-9ADC-9C5FF2E32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987" y="3976383"/>
            <a:ext cx="2908933" cy="1875998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2700" algn="ctr">
            <a:noFill/>
            <a:round/>
            <a:headEnd/>
            <a:tailEnd/>
          </a:ln>
          <a:effectLst>
            <a:prstShdw prst="shdw17" dist="17961" dir="2700000">
              <a:srgbClr val="CCFF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fontAlgn="ctr">
              <a:spcBef>
                <a:spcPct val="0"/>
              </a:spcBef>
              <a:spcAft>
                <a:spcPct val="25000"/>
              </a:spcAft>
              <a:defRPr/>
            </a:pPr>
            <a:endParaRPr kumimoji="1" lang="en-US" altLang="ja-JP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fontAlgn="ctr">
              <a:spcBef>
                <a:spcPct val="0"/>
              </a:spcBef>
              <a:spcAft>
                <a:spcPct val="25000"/>
              </a:spcAft>
              <a:defRPr/>
            </a:pPr>
            <a:r>
              <a:rPr kumimoji="1" lang="ja-JP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☆編集料</a:t>
            </a:r>
            <a:endParaRPr kumimoji="1" lang="en-US" altLang="ja-JP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fontAlgn="ctr">
              <a:spcBef>
                <a:spcPct val="0"/>
              </a:spcBef>
              <a:spcAft>
                <a:spcPct val="25000"/>
              </a:spcAft>
              <a:defRPr/>
            </a:pPr>
            <a:r>
              <a:rPr lang="ja-JP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会報</a:t>
            </a:r>
            <a:r>
              <a:rPr lang="en-US" altLang="ja-JP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回発行ごとに、</a:t>
            </a:r>
            <a:r>
              <a:rPr lang="en-US" altLang="ja-JP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ページ</a:t>
            </a:r>
            <a:endParaRPr lang="en-US" altLang="ja-JP" sz="15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fontAlgn="ctr">
              <a:spcBef>
                <a:spcPct val="0"/>
              </a:spcBef>
              <a:spcAft>
                <a:spcPct val="25000"/>
              </a:spcAft>
              <a:defRPr/>
            </a:pPr>
            <a:r>
              <a:rPr lang="ja-JP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につき</a:t>
            </a:r>
            <a:r>
              <a:rPr lang="en-US" altLang="ja-JP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万円支払い</a:t>
            </a:r>
            <a:endParaRPr lang="en-US" altLang="ja-JP" sz="15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algn="ctr" fontAlgn="ctr">
              <a:spcBef>
                <a:spcPct val="0"/>
              </a:spcBef>
              <a:spcAft>
                <a:spcPct val="25000"/>
              </a:spcAft>
              <a:defRPr/>
            </a:pPr>
            <a:r>
              <a:rPr lang="ja-JP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エントリー締め切り</a:t>
            </a:r>
            <a:endParaRPr lang="en-US" altLang="ja-JP" sz="15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algn="ctr" fontAlgn="ctr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altLang="ja-JP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水）</a:t>
            </a:r>
            <a:endParaRPr lang="en-US" altLang="ja-JP" sz="15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fontAlgn="ctr">
              <a:spcBef>
                <a:spcPct val="0"/>
              </a:spcBef>
              <a:spcAft>
                <a:spcPct val="25000"/>
              </a:spcAft>
              <a:defRPr/>
            </a:pPr>
            <a:endParaRPr kumimoji="1" lang="en-US" altLang="ja-JP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35F541D-9228-44B4-B35C-9EFCF75B818E}"/>
              </a:ext>
            </a:extLst>
          </p:cNvPr>
          <p:cNvSpPr txBox="1"/>
          <p:nvPr/>
        </p:nvSpPr>
        <p:spPr>
          <a:xfrm>
            <a:off x="369950" y="3976382"/>
            <a:ext cx="5995990" cy="1875999"/>
          </a:xfrm>
          <a:prstGeom prst="rect">
            <a:avLst/>
          </a:prstGeom>
          <a:solidFill>
            <a:schemeClr val="bg1"/>
          </a:solidFill>
          <a:ln w="22225" cmpd="sng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108000" rIns="72000" bIns="72000" rtlCol="0">
            <a:noAutofit/>
          </a:bodyPr>
          <a:lstStyle/>
          <a:p>
            <a:pPr marL="0" lvl="2">
              <a:lnSpc>
                <a:spcPts val="2500"/>
              </a:lnSpc>
              <a:spcBef>
                <a:spcPts val="300"/>
              </a:spcBef>
            </a:pP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②学生のページ作成者エントリー応募要項</a:t>
            </a:r>
            <a:endParaRPr lang="en-US" altLang="ja-JP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>
              <a:lnSpc>
                <a:spcPts val="1500"/>
              </a:lnSpc>
              <a:spcBef>
                <a:spcPts val="300"/>
              </a:spcBef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月発行予定の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92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号の、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A4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ページ分を「学生のページ」として、文章やイラスト、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>
              <a:lnSpc>
                <a:spcPts val="1500"/>
              </a:lnSpc>
              <a:spcBef>
                <a:spcPts val="300"/>
              </a:spcBef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写真など、自由な題材で作成してください。個人でもグループでも可。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>
              <a:lnSpc>
                <a:spcPts val="1500"/>
              </a:lnSpc>
              <a:spcBef>
                <a:spcPts val="300"/>
              </a:spcBef>
            </a:pP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まずはエントリー、記事は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月末までに完成で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OK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です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>
              <a:lnSpc>
                <a:spcPts val="1500"/>
              </a:lnSpc>
              <a:spcBef>
                <a:spcPts val="300"/>
              </a:spcBef>
            </a:pPr>
            <a:endParaRPr lang="en-US" altLang="ja-JP" sz="13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>
              <a:lnSpc>
                <a:spcPts val="1500"/>
              </a:lnSpc>
              <a:spcBef>
                <a:spcPts val="300"/>
              </a:spcBef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</a:t>
            </a:r>
            <a:r>
              <a:rPr lang="ja-JP" altLang="en-US" sz="13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エントリーは</a:t>
            </a:r>
            <a:r>
              <a:rPr lang="ja-JP" altLang="en-US" sz="1300" b="1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「学生のページ作成者希望」と明記、</a:t>
            </a:r>
            <a:r>
              <a:rPr lang="ja-JP" altLang="en-US" sz="13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被服学科中央研究室前の応</a:t>
            </a:r>
            <a:endParaRPr lang="en-US" altLang="ja-JP" sz="13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>
              <a:lnSpc>
                <a:spcPts val="1500"/>
              </a:lnSpc>
              <a:spcBef>
                <a:spcPts val="300"/>
              </a:spcBef>
            </a:pPr>
            <a:r>
              <a:rPr lang="ja-JP" altLang="en-US" sz="13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募専用ボックスに投函。あるいは、</a:t>
            </a:r>
            <a:r>
              <a:rPr lang="ja-JP" altLang="en-US" sz="1300" b="1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下記メールに送信</a:t>
            </a:r>
            <a:endParaRPr lang="en-US" altLang="ja-JP" sz="1300" b="1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2">
              <a:lnSpc>
                <a:spcPct val="150000"/>
              </a:lnSpc>
              <a:spcBef>
                <a:spcPts val="300"/>
              </a:spcBef>
            </a:pP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2">
              <a:lnSpc>
                <a:spcPct val="150000"/>
              </a:lnSpc>
              <a:spcBef>
                <a:spcPts val="300"/>
              </a:spcBef>
            </a:pPr>
            <a:endParaRPr lang="en-US" altLang="ja-JP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algn="ctr" fontAlgn="ctr">
              <a:spcBef>
                <a:spcPct val="0"/>
              </a:spcBef>
              <a:spcAft>
                <a:spcPct val="25000"/>
              </a:spcAft>
              <a:defRPr/>
            </a:pPr>
            <a:endParaRPr lang="en-US" altLang="ja-JP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algn="ctr" fontAlgn="ctr">
              <a:spcBef>
                <a:spcPct val="0"/>
              </a:spcBef>
              <a:spcAft>
                <a:spcPct val="25000"/>
              </a:spcAft>
              <a:defRPr/>
            </a:pP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69950" y="5848293"/>
            <a:ext cx="9432304" cy="1008069"/>
          </a:xfrm>
          <a:prstGeom prst="rect">
            <a:avLst/>
          </a:prstGeom>
          <a:noFill/>
        </p:spPr>
        <p:txBody>
          <a:bodyPr wrap="square" tIns="216000" rtlCol="0">
            <a:spAutoFit/>
          </a:bodyPr>
          <a:lstStyle/>
          <a:p>
            <a:pPr marL="0" lvl="2">
              <a:lnSpc>
                <a:spcPts val="1440"/>
              </a:lnSpc>
              <a:spcBef>
                <a:spcPts val="300"/>
              </a:spcBef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応募、問い合わせ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 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学年、氏名、連絡先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メールアドレス、電話番号）、グループ応募は全員の学年･氏名と代表者の連絡先を記入　　　　　　　　　　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2">
              <a:lnSpc>
                <a:spcPts val="1900"/>
              </a:lnSpc>
              <a:spcBef>
                <a:spcPts val="3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応募メールアドレス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（被服学科同窓会衣の会）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3"/>
              </a:rPr>
              <a:t>hifuku.og.kinu1986@fc.jwu.ac.jp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>
              <a:lnSpc>
                <a:spcPts val="1900"/>
              </a:lnSpc>
              <a:spcBef>
                <a:spcPts val="30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衣の会編集　西村和代（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090-5999-9806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　増田泰子（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090-8103-3827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</a:t>
            </a: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※ 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当選者の発表時期、発表方法等は追って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等でお知らせします</a:t>
            </a:r>
            <a:endParaRPr kumimoji="1" lang="ja-JP" altLang="en-US" sz="1000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38ACCF4-761E-4B5E-A8E9-AE91079116A7}"/>
              </a:ext>
            </a:extLst>
          </p:cNvPr>
          <p:cNvGrpSpPr/>
          <p:nvPr/>
        </p:nvGrpSpPr>
        <p:grpSpPr>
          <a:xfrm>
            <a:off x="4584770" y="2432806"/>
            <a:ext cx="1666693" cy="845181"/>
            <a:chOff x="4597495" y="1984369"/>
            <a:chExt cx="1691532" cy="824697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45BD0B83-9AB7-4CD7-AD4F-BF28880DB9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7495" y="1984369"/>
              <a:ext cx="1691532" cy="713053"/>
            </a:xfrm>
            <a:prstGeom prst="rect">
              <a:avLst/>
            </a:prstGeom>
          </p:spPr>
        </p:pic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B4D6097B-B996-4BA8-BEB0-CB84D45109BF}"/>
                </a:ext>
              </a:extLst>
            </p:cNvPr>
            <p:cNvSpPr/>
            <p:nvPr/>
          </p:nvSpPr>
          <p:spPr bwMode="auto">
            <a:xfrm>
              <a:off x="4772416" y="2634236"/>
              <a:ext cx="1341690" cy="174830"/>
            </a:xfrm>
            <a:prstGeom prst="rect">
              <a:avLst/>
            </a:prstGeom>
            <a:noFill/>
            <a:ln w="12700" algn="ctr">
              <a:noFill/>
              <a:round/>
              <a:headEnd/>
              <a:tailEnd/>
            </a:ln>
            <a:effectLst>
              <a:prstShdw prst="shdw17" dist="17961" dir="2700000">
                <a:srgbClr val="CCFFCC">
                  <a:gamma/>
                  <a:shade val="60000"/>
                  <a:invGamma/>
                </a:srgbClr>
              </a:prstShdw>
            </a:effectLst>
          </p:spPr>
          <p:txBody>
            <a:bodyPr wrap="none" rtlCol="0" anchor="ctr"/>
            <a:lstStyle/>
            <a:p>
              <a:pPr marL="342900" indent="-342900" algn="ctr" fontAlgn="ctr">
                <a:spcBef>
                  <a:spcPct val="0"/>
                </a:spcBef>
                <a:spcAft>
                  <a:spcPct val="25000"/>
                </a:spcAft>
              </a:pPr>
              <a:r>
                <a:rPr kumimoji="1" lang="ja-JP" altLang="en-US" sz="1000" dirty="0">
                  <a:solidFill>
                    <a:srgbClr val="000000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  <a:cs typeface="Meiryo UI" panose="020B0604030504040204" pitchFamily="50" charset="-128"/>
                </a:rPr>
                <a:t>（現ロゴ）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95121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gradFill rotWithShape="1">
          <a:gsLst>
            <a:gs pos="0">
              <a:srgbClr val="CCFFCC">
                <a:gamma/>
                <a:tint val="30196"/>
                <a:invGamma/>
              </a:srgbClr>
            </a:gs>
            <a:gs pos="100000">
              <a:srgbClr val="CCFFCC"/>
            </a:gs>
          </a:gsLst>
          <a:path path="shape">
            <a:fillToRect l="50000" t="50000" r="50000" b="50000"/>
          </a:path>
        </a:gradFill>
        <a:ln w="12700" algn="ctr">
          <a:noFill/>
          <a:round/>
          <a:headEnd/>
          <a:tailEnd/>
        </a:ln>
        <a:effectLst>
          <a:prstShdw prst="shdw17" dist="17961" dir="2700000">
            <a:srgbClr val="CCFFCC">
              <a:gamma/>
              <a:shade val="60000"/>
              <a:invGamma/>
            </a:srgbClr>
          </a:prstShdw>
        </a:effectLst>
      </a:spPr>
      <a:bodyPr wrap="none" anchor="ctr"/>
      <a:lstStyle>
        <a:defPPr marL="342900" indent="-342900" algn="ctr" fontAlgn="ctr">
          <a:spcBef>
            <a:spcPct val="0"/>
          </a:spcBef>
          <a:spcAft>
            <a:spcPct val="25000"/>
          </a:spcAft>
          <a:defRPr kumimoji="1" sz="1200" b="1" dirty="0">
            <a:solidFill>
              <a:srgbClr val="000000"/>
            </a:solidFill>
            <a:effectLst>
              <a:outerShdw blurRad="38100" dist="38100" dir="2700000" algn="tl">
                <a:srgbClr val="C0C0C0"/>
              </a:outerShdw>
            </a:effectLst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1139</TotalTime>
  <Words>26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HG創英角ｺﾞｼｯｸUB</vt:lpstr>
      <vt:lpstr>Meiryo UI</vt:lpstr>
      <vt:lpstr>ＭＳ Ｐ明朝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nishimura@aw.wakwak.com</dc:creator>
  <cp:lastModifiedBy>nishimura@aw.wakwak.com</cp:lastModifiedBy>
  <cp:revision>94</cp:revision>
  <cp:lastPrinted>2019-06-20T05:06:01Z</cp:lastPrinted>
  <dcterms:created xsi:type="dcterms:W3CDTF">2019-05-24T01:16:57Z</dcterms:created>
  <dcterms:modified xsi:type="dcterms:W3CDTF">2019-06-21T05:11:37Z</dcterms:modified>
</cp:coreProperties>
</file>